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37" r:id="rId2"/>
    <p:sldId id="411" r:id="rId3"/>
    <p:sldId id="439" r:id="rId4"/>
    <p:sldId id="441" r:id="rId5"/>
    <p:sldId id="442" r:id="rId6"/>
    <p:sldId id="446" r:id="rId7"/>
    <p:sldId id="447" r:id="rId8"/>
    <p:sldId id="449" r:id="rId9"/>
    <p:sldId id="450" r:id="rId10"/>
    <p:sldId id="451" r:id="rId11"/>
  </p:sldIdLst>
  <p:sldSz cx="9144000" cy="6858000" type="screen4x3"/>
  <p:notesSz cx="6834188" cy="99790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4" autoAdjust="0"/>
    <p:restoredTop sz="94660"/>
  </p:normalViewPr>
  <p:slideViewPr>
    <p:cSldViewPr>
      <p:cViewPr>
        <p:scale>
          <a:sx n="76" d="100"/>
          <a:sy n="76" d="100"/>
        </p:scale>
        <p:origin x="-10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61481" cy="498951"/>
          </a:xfrm>
          <a:prstGeom prst="rect">
            <a:avLst/>
          </a:prstGeom>
        </p:spPr>
        <p:txBody>
          <a:bodyPr vert="horz" lIns="91618" tIns="45809" rIns="91618" bIns="4580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71126" y="0"/>
            <a:ext cx="2961481" cy="498951"/>
          </a:xfrm>
          <a:prstGeom prst="rect">
            <a:avLst/>
          </a:prstGeom>
        </p:spPr>
        <p:txBody>
          <a:bodyPr vert="horz" lIns="91618" tIns="45809" rIns="91618" bIns="45809" rtlCol="0"/>
          <a:lstStyle>
            <a:lvl1pPr algn="r">
              <a:defRPr sz="1200"/>
            </a:lvl1pPr>
          </a:lstStyle>
          <a:p>
            <a:fld id="{180A7E8E-B2EC-4281-B669-42A68B6638C5}" type="datetimeFigureOut">
              <a:rPr lang="it-IT" smtClean="0"/>
              <a:t>07/05/2016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9300"/>
            <a:ext cx="4986338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8" tIns="45809" rIns="91618" bIns="4580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3419" y="4740038"/>
            <a:ext cx="5467350" cy="4490561"/>
          </a:xfrm>
          <a:prstGeom prst="rect">
            <a:avLst/>
          </a:prstGeom>
        </p:spPr>
        <p:txBody>
          <a:bodyPr vert="horz" lIns="91618" tIns="45809" rIns="91618" bIns="45809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78343"/>
            <a:ext cx="2961481" cy="498951"/>
          </a:xfrm>
          <a:prstGeom prst="rect">
            <a:avLst/>
          </a:prstGeom>
        </p:spPr>
        <p:txBody>
          <a:bodyPr vert="horz" lIns="91618" tIns="45809" rIns="91618" bIns="4580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71126" y="9478343"/>
            <a:ext cx="2961481" cy="498951"/>
          </a:xfrm>
          <a:prstGeom prst="rect">
            <a:avLst/>
          </a:prstGeom>
        </p:spPr>
        <p:txBody>
          <a:bodyPr vert="horz" lIns="91618" tIns="45809" rIns="91618" bIns="45809" rtlCol="0" anchor="b"/>
          <a:lstStyle>
            <a:lvl1pPr algn="r">
              <a:defRPr sz="1200"/>
            </a:lvl1pPr>
          </a:lstStyle>
          <a:p>
            <a:fld id="{90597BDF-85AE-49AB-A877-5BE88734DD5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21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Cambiato testo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97BDF-85AE-49AB-A877-5BE88734DD5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572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Cambiato testo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97BDF-85AE-49AB-A877-5BE88734DD5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57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A072-DE52-407A-B132-09260290E163}" type="datetime1">
              <a:rPr lang="it-IT" smtClean="0"/>
              <a:t>07/05/2016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1345-C6C7-40CC-8382-57DB77320C2D}" type="datetime1">
              <a:rPr lang="it-IT" smtClean="0"/>
              <a:t>07/05/2016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68A5-1DC9-4EAB-9B8E-E50BBA148847}" type="datetime1">
              <a:rPr lang="it-IT" smtClean="0"/>
              <a:t>07/05/2016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524F-1848-4451-BAB6-0F1C9C0D2BF1}" type="datetime1">
              <a:rPr lang="it-IT" smtClean="0"/>
              <a:t>07/05/2016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688E-D4CB-4C00-9F80-3D9258F72CB4}" type="datetime1">
              <a:rPr lang="it-IT" smtClean="0"/>
              <a:t>07/05/2016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AAFF-80C9-44C2-98DF-59259DE571E0}" type="datetime1">
              <a:rPr lang="it-IT" smtClean="0"/>
              <a:t>07/05/2016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9420-3B1F-4F84-AFE6-043F98FAE138}" type="datetime1">
              <a:rPr lang="it-IT" smtClean="0"/>
              <a:t>07/05/2016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A965-4FDD-4F26-8FB6-A09FF70125AE}" type="datetime1">
              <a:rPr lang="it-IT" smtClean="0"/>
              <a:t>07/05/2016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560B-D2A4-41C4-90B4-E6D50447EC1E}" type="datetime1">
              <a:rPr lang="it-IT" smtClean="0"/>
              <a:t>07/05/2016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9398-444B-4D6C-9145-C922B88344EF}" type="datetime1">
              <a:rPr lang="it-IT" smtClean="0"/>
              <a:t>07/05/2016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8CFF-FF7F-4D88-B949-F90B9A974E91}" type="datetime1">
              <a:rPr lang="it-IT" smtClean="0"/>
              <a:t>07/05/2016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rgbClr val="FFFFFF"/>
            </a:gs>
            <a:gs pos="100000">
              <a:srgbClr val="B2B2B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16D40-0A30-4190-AA9D-A46F8E29A339}" type="datetime1">
              <a:rPr lang="it-IT" smtClean="0"/>
              <a:t>07/05/2016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3270" y="1259633"/>
            <a:ext cx="6552728" cy="729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u="sng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ЛИНИЯ</a:t>
            </a:r>
            <a:r>
              <a:rPr lang="it-IT" sz="2000" b="1" u="sng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SPACE TRUCK </a:t>
            </a:r>
            <a:r>
              <a:rPr lang="it-IT" sz="2000" b="1" u="sng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SW    </a:t>
            </a:r>
          </a:p>
          <a:p>
            <a:pPr marL="0" indent="0">
              <a:buNone/>
            </a:pPr>
            <a:endParaRPr lang="it-IT" sz="2000" b="1" i="1" u="sng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ГРУЗОВЫЕ СТЕНДЫ СХОД РАЗВАЛ</a:t>
            </a:r>
            <a:endParaRPr lang="it-IT" sz="2800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512" y="1772816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Представляем новую обновлённую линию в сравнении с предыдущей серией</a:t>
            </a:r>
            <a:r>
              <a:rPr lang="it-IT" dirty="0" smtClean="0">
                <a:solidFill>
                  <a:srgbClr val="0033CC"/>
                </a:solidFill>
              </a:rPr>
              <a:t>: </a:t>
            </a:r>
            <a:endParaRPr lang="it-IT" dirty="0" smtClean="0">
              <a:solidFill>
                <a:srgbClr val="0033CC"/>
              </a:solidFill>
            </a:endParaRPr>
          </a:p>
          <a:p>
            <a:pPr marL="285750" indent="-285750">
              <a:buFontTx/>
              <a:buChar char="-"/>
            </a:pPr>
            <a:endParaRPr lang="it-IT" dirty="0" smtClean="0">
              <a:solidFill>
                <a:srgbClr val="0033CC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33CC"/>
                </a:solidFill>
              </a:rPr>
              <a:t>Полностью обновлённый диза</a:t>
            </a:r>
            <a:r>
              <a:rPr lang="ru-RU" dirty="0">
                <a:solidFill>
                  <a:srgbClr val="0033CC"/>
                </a:solidFill>
              </a:rPr>
              <a:t>й</a:t>
            </a:r>
            <a:r>
              <a:rPr lang="ru-RU" dirty="0" smtClean="0">
                <a:solidFill>
                  <a:srgbClr val="0033CC"/>
                </a:solidFill>
              </a:rPr>
              <a:t>н</a:t>
            </a:r>
            <a:endParaRPr lang="it-IT" dirty="0" smtClean="0">
              <a:solidFill>
                <a:srgbClr val="0033CC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33CC"/>
                </a:solidFill>
              </a:rPr>
              <a:t>Присутствие новых изображений и анимационных роликов</a:t>
            </a:r>
            <a:endParaRPr lang="it-IT" dirty="0" smtClean="0">
              <a:solidFill>
                <a:srgbClr val="0033CC"/>
              </a:solidFill>
            </a:endParaRPr>
          </a:p>
          <a:p>
            <a:pPr marL="285750" indent="-285750">
              <a:buFontTx/>
              <a:buChar char="-"/>
            </a:pPr>
            <a:endParaRPr lang="it-IT" dirty="0" smtClean="0">
              <a:solidFill>
                <a:srgbClr val="0033CC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33CC"/>
                </a:solidFill>
              </a:rPr>
              <a:t>Новые функции</a:t>
            </a:r>
            <a:r>
              <a:rPr lang="it-IT" dirty="0" smtClean="0">
                <a:solidFill>
                  <a:srgbClr val="0033CC"/>
                </a:solidFill>
              </a:rPr>
              <a:t>:</a:t>
            </a:r>
            <a:endParaRPr lang="it-IT" dirty="0">
              <a:solidFill>
                <a:srgbClr val="0033CC"/>
              </a:solidFill>
            </a:endParaRPr>
          </a:p>
          <a:p>
            <a:r>
              <a:rPr lang="it-IT" dirty="0" smtClean="0">
                <a:solidFill>
                  <a:srgbClr val="0033CC"/>
                </a:solidFill>
              </a:rPr>
              <a:t>	- </a:t>
            </a:r>
            <a:r>
              <a:rPr lang="ru-RU" dirty="0" smtClean="0">
                <a:solidFill>
                  <a:srgbClr val="0033CC"/>
                </a:solidFill>
              </a:rPr>
              <a:t>Угол </a:t>
            </a:r>
            <a:r>
              <a:rPr lang="it-IT" dirty="0" smtClean="0">
                <a:solidFill>
                  <a:srgbClr val="0033CC"/>
                </a:solidFill>
              </a:rPr>
              <a:t>Set </a:t>
            </a:r>
            <a:r>
              <a:rPr lang="it-IT" dirty="0" smtClean="0">
                <a:solidFill>
                  <a:srgbClr val="0033CC"/>
                </a:solidFill>
              </a:rPr>
              <a:t>Back </a:t>
            </a:r>
            <a:r>
              <a:rPr lang="ru-RU" dirty="0" smtClean="0">
                <a:solidFill>
                  <a:srgbClr val="0033CC"/>
                </a:solidFill>
              </a:rPr>
              <a:t>(смещение задней оси)</a:t>
            </a:r>
            <a:r>
              <a:rPr lang="it-IT" dirty="0" smtClean="0">
                <a:solidFill>
                  <a:srgbClr val="0033CC"/>
                </a:solidFill>
              </a:rPr>
              <a:t>: </a:t>
            </a:r>
            <a:r>
              <a:rPr lang="ru-RU" dirty="0" smtClean="0">
                <a:solidFill>
                  <a:srgbClr val="0033CC"/>
                </a:solidFill>
              </a:rPr>
              <a:t>чтение в режиме реального времени</a:t>
            </a:r>
            <a:endParaRPr lang="it-IT" dirty="0">
              <a:solidFill>
                <a:srgbClr val="0033CC"/>
              </a:solidFill>
            </a:endParaRPr>
          </a:p>
          <a:p>
            <a:r>
              <a:rPr lang="it-IT" dirty="0" smtClean="0">
                <a:solidFill>
                  <a:srgbClr val="0033CC"/>
                </a:solidFill>
              </a:rPr>
              <a:t>	- Quick Control </a:t>
            </a:r>
            <a:r>
              <a:rPr lang="it-IT" dirty="0" smtClean="0">
                <a:solidFill>
                  <a:srgbClr val="0033CC"/>
                </a:solidFill>
              </a:rPr>
              <a:t>(</a:t>
            </a:r>
            <a:r>
              <a:rPr lang="ru-RU" dirty="0" smtClean="0">
                <a:solidFill>
                  <a:srgbClr val="0033CC"/>
                </a:solidFill>
              </a:rPr>
              <a:t>названный в США</a:t>
            </a:r>
            <a:r>
              <a:rPr lang="it-IT" dirty="0" smtClean="0">
                <a:solidFill>
                  <a:srgbClr val="0033CC"/>
                </a:solidFill>
              </a:rPr>
              <a:t> </a:t>
            </a:r>
            <a:r>
              <a:rPr lang="it-IT" i="1" dirty="0" smtClean="0">
                <a:solidFill>
                  <a:srgbClr val="0033CC"/>
                </a:solidFill>
              </a:rPr>
              <a:t>Fast </a:t>
            </a:r>
            <a:r>
              <a:rPr lang="it-IT" i="1" dirty="0" smtClean="0">
                <a:solidFill>
                  <a:srgbClr val="0033CC"/>
                </a:solidFill>
              </a:rPr>
              <a:t>Check</a:t>
            </a:r>
            <a:r>
              <a:rPr lang="it-IT" dirty="0" smtClean="0">
                <a:solidFill>
                  <a:srgbClr val="0033CC"/>
                </a:solidFill>
              </a:rPr>
              <a:t>): </a:t>
            </a:r>
            <a:r>
              <a:rPr lang="ru-RU" dirty="0" smtClean="0">
                <a:solidFill>
                  <a:srgbClr val="0033CC"/>
                </a:solidFill>
              </a:rPr>
              <a:t>быстрая диагностика углов 	 	передней оси используя только 2 измерительные головы</a:t>
            </a:r>
            <a:endParaRPr lang="it-IT" dirty="0">
              <a:solidFill>
                <a:srgbClr val="0033CC"/>
              </a:solidFill>
            </a:endParaRPr>
          </a:p>
          <a:p>
            <a:r>
              <a:rPr lang="it-IT" dirty="0" smtClean="0">
                <a:solidFill>
                  <a:srgbClr val="0033CC"/>
                </a:solidFill>
              </a:rPr>
              <a:t>	- </a:t>
            </a:r>
            <a:r>
              <a:rPr lang="ru-RU" dirty="0" smtClean="0">
                <a:solidFill>
                  <a:srgbClr val="0033CC"/>
                </a:solidFill>
              </a:rPr>
              <a:t>Поиск и сохранение автомобилей по номеру </a:t>
            </a:r>
            <a:r>
              <a:rPr lang="it-IT" dirty="0" smtClean="0">
                <a:solidFill>
                  <a:srgbClr val="0033CC"/>
                </a:solidFill>
              </a:rPr>
              <a:t> </a:t>
            </a:r>
            <a:r>
              <a:rPr lang="it-IT" dirty="0">
                <a:solidFill>
                  <a:srgbClr val="0033CC"/>
                </a:solidFill>
              </a:rPr>
              <a:t>V.I.N.</a:t>
            </a:r>
          </a:p>
          <a:p>
            <a:r>
              <a:rPr lang="it-IT" dirty="0" smtClean="0">
                <a:solidFill>
                  <a:srgbClr val="0033CC"/>
                </a:solidFill>
              </a:rPr>
              <a:t>	- </a:t>
            </a:r>
            <a:r>
              <a:rPr lang="ru-RU" dirty="0" err="1" smtClean="0">
                <a:solidFill>
                  <a:srgbClr val="0033CC"/>
                </a:solidFill>
              </a:rPr>
              <a:t>Безлимитный</a:t>
            </a:r>
            <a:r>
              <a:rPr lang="ru-RU" dirty="0" smtClean="0">
                <a:solidFill>
                  <a:srgbClr val="0033CC"/>
                </a:solidFill>
              </a:rPr>
              <a:t> выбор измеряемых осей </a:t>
            </a:r>
            <a:r>
              <a:rPr lang="it-IT" dirty="0" smtClean="0">
                <a:solidFill>
                  <a:srgbClr val="0033CC"/>
                </a:solidFill>
              </a:rPr>
              <a:t>(</a:t>
            </a:r>
            <a:r>
              <a:rPr lang="ru-RU" dirty="0" smtClean="0">
                <a:solidFill>
                  <a:srgbClr val="0033CC"/>
                </a:solidFill>
              </a:rPr>
              <a:t>до</a:t>
            </a:r>
            <a:r>
              <a:rPr lang="it-IT" dirty="0" smtClean="0">
                <a:solidFill>
                  <a:srgbClr val="0033CC"/>
                </a:solidFill>
              </a:rPr>
              <a:t> </a:t>
            </a:r>
            <a:r>
              <a:rPr lang="it-IT" dirty="0" smtClean="0">
                <a:solidFill>
                  <a:srgbClr val="0033CC"/>
                </a:solidFill>
              </a:rPr>
              <a:t>99) </a:t>
            </a:r>
            <a:r>
              <a:rPr lang="ru-RU" dirty="0" smtClean="0">
                <a:solidFill>
                  <a:srgbClr val="0033CC"/>
                </a:solidFill>
              </a:rPr>
              <a:t>способность проводить 	измерения в дорожных условиях</a:t>
            </a:r>
            <a:endParaRPr lang="it-IT" dirty="0">
              <a:solidFill>
                <a:srgbClr val="0033CC"/>
              </a:solidFill>
            </a:endParaRPr>
          </a:p>
          <a:p>
            <a:r>
              <a:rPr lang="it-IT" dirty="0" smtClean="0">
                <a:solidFill>
                  <a:srgbClr val="0033CC"/>
                </a:solidFill>
              </a:rPr>
              <a:t>	- </a:t>
            </a:r>
            <a:r>
              <a:rPr lang="ru-RU" dirty="0" smtClean="0">
                <a:solidFill>
                  <a:srgbClr val="0033CC"/>
                </a:solidFill>
              </a:rPr>
              <a:t>Улучшенный </a:t>
            </a:r>
            <a:r>
              <a:rPr lang="it-IT" dirty="0" smtClean="0">
                <a:solidFill>
                  <a:srgbClr val="0033CC"/>
                </a:solidFill>
              </a:rPr>
              <a:t>ZOOM </a:t>
            </a:r>
            <a:r>
              <a:rPr lang="ru-RU" dirty="0" smtClean="0">
                <a:solidFill>
                  <a:srgbClr val="0033CC"/>
                </a:solidFill>
              </a:rPr>
              <a:t>на экране для удалённого чтения</a:t>
            </a:r>
            <a:r>
              <a:rPr lang="it-IT" dirty="0" smtClean="0">
                <a:solidFill>
                  <a:srgbClr val="0033CC"/>
                </a:solidFill>
              </a:rPr>
              <a:t> (</a:t>
            </a:r>
            <a:r>
              <a:rPr lang="ru-RU" dirty="0" smtClean="0">
                <a:solidFill>
                  <a:srgbClr val="0033CC"/>
                </a:solidFill>
              </a:rPr>
              <a:t>к примеру зад. оси</a:t>
            </a:r>
            <a:r>
              <a:rPr lang="it-IT" dirty="0" smtClean="0">
                <a:solidFill>
                  <a:srgbClr val="0033CC"/>
                </a:solidFill>
              </a:rPr>
              <a:t>)</a:t>
            </a:r>
            <a:endParaRPr lang="it-IT" dirty="0">
              <a:solidFill>
                <a:srgbClr val="0033CC"/>
              </a:solidFill>
            </a:endParaRPr>
          </a:p>
          <a:p>
            <a:r>
              <a:rPr lang="it-IT" dirty="0" smtClean="0">
                <a:solidFill>
                  <a:srgbClr val="0033CC"/>
                </a:solidFill>
              </a:rPr>
              <a:t>	- </a:t>
            </a:r>
            <a:r>
              <a:rPr lang="ru-RU" dirty="0" smtClean="0">
                <a:solidFill>
                  <a:srgbClr val="0033CC"/>
                </a:solidFill>
              </a:rPr>
              <a:t>Возможность проведения</a:t>
            </a:r>
            <a:r>
              <a:rPr lang="it-IT" dirty="0" smtClean="0">
                <a:solidFill>
                  <a:srgbClr val="0033CC"/>
                </a:solidFill>
              </a:rPr>
              <a:t> </a:t>
            </a:r>
            <a:r>
              <a:rPr lang="it-IT" dirty="0" smtClean="0">
                <a:solidFill>
                  <a:srgbClr val="0033CC"/>
                </a:solidFill>
              </a:rPr>
              <a:t>Ackerman </a:t>
            </a:r>
            <a:r>
              <a:rPr lang="ru-RU" dirty="0" smtClean="0">
                <a:solidFill>
                  <a:srgbClr val="0033CC"/>
                </a:solidFill>
              </a:rPr>
              <a:t>процедуры руления</a:t>
            </a:r>
            <a:endParaRPr lang="it-IT" dirty="0">
              <a:solidFill>
                <a:srgbClr val="0033CC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2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36091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Дальнейшее изменение </a:t>
            </a:r>
            <a:r>
              <a:rPr lang="ru-RU" sz="2000" b="1" dirty="0" smtClean="0">
                <a:solidFill>
                  <a:srgbClr val="002060"/>
                </a:solidFill>
              </a:rPr>
              <a:t>масштаба страницы </a:t>
            </a:r>
            <a:r>
              <a:rPr lang="ru-RU" sz="2000" b="1" dirty="0">
                <a:solidFill>
                  <a:srgbClr val="002060"/>
                </a:solidFill>
              </a:rPr>
              <a:t>регулировки оси</a:t>
            </a:r>
            <a:r>
              <a:rPr lang="it-IT" sz="2000" b="1" dirty="0" smtClean="0">
                <a:solidFill>
                  <a:srgbClr val="002060"/>
                </a:solidFill>
              </a:rPr>
              <a:t>. </a:t>
            </a:r>
            <a:endParaRPr lang="it-IT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Визуализация угла с помощью широкой шкалы</a:t>
            </a:r>
            <a:r>
              <a:rPr lang="it-IT" sz="2000" b="1" dirty="0" smtClean="0">
                <a:solidFill>
                  <a:srgbClr val="002060"/>
                </a:solidFill>
              </a:rPr>
              <a:t>.</a:t>
            </a:r>
            <a:endParaRPr lang="it-IT" sz="2000" b="1" dirty="0" smtClean="0">
              <a:solidFill>
                <a:srgbClr val="00206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10</a:t>
            </a:fld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50" y="836712"/>
            <a:ext cx="7012499" cy="3960000"/>
          </a:xfrm>
        </p:spPr>
      </p:pic>
    </p:spTree>
    <p:extLst>
      <p:ext uri="{BB962C8B-B14F-4D97-AF65-F5344CB8AC3E}">
        <p14:creationId xmlns:p14="http://schemas.microsoft.com/office/powerpoint/2010/main" val="335869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6552728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u="sng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ЛИНИЯ</a:t>
            </a:r>
            <a:r>
              <a:rPr lang="it-IT" sz="2000" b="1" u="sng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TRUCK SW    </a:t>
            </a:r>
          </a:p>
          <a:p>
            <a:pPr marL="0" indent="0">
              <a:buNone/>
            </a:pPr>
            <a:endParaRPr lang="it-IT" sz="2000" b="1" i="1" u="sng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FontTx/>
              <a:buChar char="-"/>
            </a:pPr>
            <a:endParaRPr lang="it-IT" sz="2000" i="1" dirty="0">
              <a:solidFill>
                <a:srgbClr val="0066CC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ГРУЗОВЫЕ СТЕНДЫ СХОД РАЗВАЛ</a:t>
            </a:r>
            <a:endParaRPr lang="it-IT" sz="2800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7380312" cy="41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6633" y="5698541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Новая база данных </a:t>
            </a:r>
            <a:r>
              <a:rPr lang="en-US" sz="2000" b="1" dirty="0" smtClean="0">
                <a:solidFill>
                  <a:srgbClr val="002060"/>
                </a:solidFill>
              </a:rPr>
              <a:t>SPACE </a:t>
            </a:r>
            <a:r>
              <a:rPr lang="ru-RU" sz="2000" b="1" dirty="0" smtClean="0">
                <a:solidFill>
                  <a:srgbClr val="002060"/>
                </a:solidFill>
              </a:rPr>
              <a:t>по автомобилям в улучшенном виде</a:t>
            </a:r>
            <a:endParaRPr lang="it-IT" sz="2000" b="1" dirty="0" smtClean="0">
              <a:solidFill>
                <a:srgbClr val="00206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020272" cy="394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5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5656011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Выбор автомобиля</a:t>
            </a:r>
            <a:r>
              <a:rPr lang="it-IT" sz="2000" b="1" dirty="0" smtClean="0">
                <a:solidFill>
                  <a:srgbClr val="002060"/>
                </a:solidFill>
              </a:rPr>
              <a:t>: </a:t>
            </a:r>
            <a:r>
              <a:rPr lang="ru-RU" sz="2000" b="1" dirty="0" smtClean="0">
                <a:solidFill>
                  <a:srgbClr val="002060"/>
                </a:solidFill>
              </a:rPr>
              <a:t>Тягач, прицеп и полуприцеп</a:t>
            </a:r>
            <a:r>
              <a:rPr lang="it-IT" sz="2000" b="1" dirty="0" smtClean="0">
                <a:solidFill>
                  <a:srgbClr val="002060"/>
                </a:solidFill>
              </a:rPr>
              <a:t>.</a:t>
            </a:r>
            <a:endParaRPr lang="it-IT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Безлимитное</a:t>
            </a:r>
            <a:r>
              <a:rPr lang="ru-RU" sz="2000" b="1" dirty="0" smtClean="0">
                <a:solidFill>
                  <a:srgbClr val="002060"/>
                </a:solidFill>
              </a:rPr>
              <a:t> число измеряемых осей </a:t>
            </a:r>
            <a:r>
              <a:rPr lang="it-IT" sz="2000" b="1" dirty="0" smtClean="0">
                <a:solidFill>
                  <a:srgbClr val="002060"/>
                </a:solidFill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</a:rPr>
              <a:t>до</a:t>
            </a:r>
            <a:r>
              <a:rPr lang="it-IT" sz="2000" b="1" dirty="0" smtClean="0">
                <a:solidFill>
                  <a:srgbClr val="002060"/>
                </a:solidFill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</a:rPr>
              <a:t>99)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6884999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0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172301" cy="4032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587727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Страница суммарного отображения показывает данные по каждой оси 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547664" y="836712"/>
            <a:ext cx="180020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8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661248"/>
            <a:ext cx="7795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Процедура руления грузовых автомобилей для косвенных углов измерения</a:t>
            </a:r>
            <a:r>
              <a:rPr lang="it-IT" sz="2000" b="1" dirty="0" smtClean="0">
                <a:solidFill>
                  <a:srgbClr val="002060"/>
                </a:solidFill>
              </a:rPr>
              <a:t>. </a:t>
            </a:r>
            <a:endParaRPr lang="it-IT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Возможность выполнения </a:t>
            </a:r>
            <a:r>
              <a:rPr lang="it-IT" sz="2000" b="1" dirty="0" smtClean="0">
                <a:solidFill>
                  <a:srgbClr val="002060"/>
                </a:solidFill>
              </a:rPr>
              <a:t>10</a:t>
            </a:r>
            <a:r>
              <a:rPr lang="it-IT" sz="2000" b="1" dirty="0" smtClean="0">
                <a:solidFill>
                  <a:srgbClr val="002060"/>
                </a:solidFill>
              </a:rPr>
              <a:t>° </a:t>
            </a:r>
            <a:r>
              <a:rPr lang="ru-RU" sz="2000" b="1" dirty="0" smtClean="0">
                <a:solidFill>
                  <a:srgbClr val="002060"/>
                </a:solidFill>
              </a:rPr>
              <a:t>или процедуры руления</a:t>
            </a:r>
            <a:r>
              <a:rPr lang="it-IT" sz="2000" b="1" dirty="0" smtClean="0">
                <a:solidFill>
                  <a:srgbClr val="002060"/>
                </a:solidFill>
              </a:rPr>
              <a:t> Ackermann. 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6" y="980728"/>
            <a:ext cx="7012499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51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2004" y="5467989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Суммарное отображение данных для уже измеренных осей, на одной странице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62" y="980728"/>
            <a:ext cx="7012499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1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5467989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Live Set-back </a:t>
            </a:r>
            <a:r>
              <a:rPr lang="ru-RU" sz="2000" b="1" dirty="0" smtClean="0">
                <a:solidFill>
                  <a:srgbClr val="002060"/>
                </a:solidFill>
              </a:rPr>
              <a:t>регулировка</a:t>
            </a:r>
            <a:r>
              <a:rPr lang="it-IT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</a:rPr>
              <a:t>с указание уже измеренных осей и погрешности</a:t>
            </a:r>
            <a:r>
              <a:rPr lang="it-IT" sz="2000" b="1" dirty="0" smtClean="0">
                <a:solidFill>
                  <a:srgbClr val="002060"/>
                </a:solidFill>
              </a:rPr>
              <a:t>.  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Возможность печати страницы</a:t>
            </a:r>
            <a:r>
              <a:rPr lang="it-IT" sz="2000" b="1" dirty="0" smtClean="0">
                <a:solidFill>
                  <a:srgbClr val="002060"/>
                </a:solidFill>
              </a:rPr>
              <a:t>.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52" y="980728"/>
            <a:ext cx="704343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3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2377" y="5733234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Зуммированный</a:t>
            </a:r>
            <a:r>
              <a:rPr lang="ru-RU" sz="2000" b="1" dirty="0" smtClean="0">
                <a:solidFill>
                  <a:srgbClr val="002060"/>
                </a:solidFill>
              </a:rPr>
              <a:t> просмотр страницы регулировки оси</a:t>
            </a:r>
            <a:r>
              <a:rPr lang="it-IT" sz="2000" b="1" dirty="0" smtClean="0">
                <a:solidFill>
                  <a:srgbClr val="002060"/>
                </a:solidFill>
              </a:rPr>
              <a:t>.</a:t>
            </a:r>
            <a:endParaRPr lang="it-IT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Визуализация в режиме реального времени всех углов в допуске и нет</a:t>
            </a:r>
            <a:r>
              <a:rPr lang="it-IT" sz="2000" b="1" dirty="0" smtClean="0">
                <a:solidFill>
                  <a:srgbClr val="002060"/>
                </a:solidFill>
              </a:rPr>
              <a:t>.</a:t>
            </a:r>
            <a:endParaRPr lang="it-IT" sz="2000" b="1" dirty="0" smtClean="0">
              <a:solidFill>
                <a:srgbClr val="00206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66" y="908720"/>
            <a:ext cx="704343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700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5886</TotalTime>
  <Words>164</Words>
  <Application>Microsoft Office PowerPoint</Application>
  <PresentationFormat>Экран (4:3)</PresentationFormat>
  <Paragraphs>43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Tema di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Bozza riunione prodotti</dc:title>
  <dc:creator>Stefano Randellini</dc:creator>
  <cp:lastModifiedBy>Владимир</cp:lastModifiedBy>
  <cp:revision>298</cp:revision>
  <cp:lastPrinted>2015-01-19T14:28:22Z</cp:lastPrinted>
  <dcterms:created xsi:type="dcterms:W3CDTF">2013-01-12T15:51:01Z</dcterms:created>
  <dcterms:modified xsi:type="dcterms:W3CDTF">2016-05-07T14:40:10Z</dcterms:modified>
</cp:coreProperties>
</file>